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6" r:id="rId1"/>
  </p:sldMasterIdLst>
  <p:sldIdLst>
    <p:sldId id="256" r:id="rId2"/>
    <p:sldId id="257" r:id="rId3"/>
    <p:sldId id="258" r:id="rId4"/>
    <p:sldId id="259" r:id="rId5"/>
    <p:sldId id="260" r:id="rId6"/>
    <p:sldId id="263" r:id="rId7"/>
    <p:sldId id="264" r:id="rId8"/>
    <p:sldId id="266" r:id="rId9"/>
    <p:sldId id="271" r:id="rId10"/>
    <p:sldId id="272" r:id="rId11"/>
    <p:sldId id="269" r:id="rId12"/>
    <p:sldId id="268" r:id="rId13"/>
    <p:sldId id="270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546100" y="-4763"/>
            <a:ext cx="5014912" cy="6862763"/>
            <a:chOff x="2928938" y="-4763"/>
            <a:chExt cx="5014912" cy="6862763"/>
          </a:xfrm>
        </p:grpSpPr>
        <p:sp>
          <p:nvSpPr>
            <p:cNvPr id="22" name="Freeform 6"/>
            <p:cNvSpPr/>
            <p:nvPr/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23" name="Freeform 7"/>
            <p:cNvSpPr/>
            <p:nvPr/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24" name="Freeform 9"/>
            <p:cNvSpPr/>
            <p:nvPr/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5" name="Freeform 10"/>
            <p:cNvSpPr/>
            <p:nvPr/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6" name="Freeform 11"/>
            <p:cNvSpPr/>
            <p:nvPr/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7" name="Freeform 12"/>
            <p:cNvSpPr/>
            <p:nvPr/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28401" y="1380068"/>
            <a:ext cx="8574622" cy="2616199"/>
          </a:xfrm>
        </p:spPr>
        <p:txBody>
          <a:bodyPr anchor="b">
            <a:normAutofit/>
          </a:bodyPr>
          <a:lstStyle>
            <a:lvl1pPr algn="r">
              <a:defRPr sz="6000">
                <a:effectLst/>
              </a:defRPr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15377" y="3996267"/>
            <a:ext cx="6987645" cy="1388534"/>
          </a:xfrm>
        </p:spPr>
        <p:txBody>
          <a:bodyPr anchor="t">
            <a:normAutofit/>
          </a:bodyPr>
          <a:lstStyle>
            <a:lvl1pPr marL="0" indent="0" algn="r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/>
              <a:t>Klikken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CB39B-5F4C-4A7E-9BE3-AAFD45576D16}" type="datetime2">
              <a:rPr lang="en-US" smtClean="0"/>
              <a:t>Thursday, November 12, 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2412" y="5883275"/>
            <a:ext cx="4324044" cy="365125"/>
          </a:xfrm>
        </p:spPr>
        <p:txBody>
          <a:bodyPr/>
          <a:lstStyle/>
          <a:p>
            <a:r>
              <a:rPr lang="en-US"/>
              <a:t>Sample Footer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8966759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sche 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4732865"/>
            <a:ext cx="1001871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386012" y="932112"/>
            <a:ext cx="8225944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nl-NL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1" y="5299603"/>
            <a:ext cx="1001871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CB39B-5F4C-4A7E-9BE3-AAFD45576D16}" type="datetime2">
              <a:rPr lang="en-US" smtClean="0"/>
              <a:t>Thursday, November 12, 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9766837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 en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685800"/>
            <a:ext cx="1001871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343400"/>
            <a:ext cx="10018713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CB39B-5F4C-4A7E-9BE3-AAFD45576D16}" type="datetime2">
              <a:rPr lang="en-US" smtClean="0"/>
              <a:t>Thursday, November 12, 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5388841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eraat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36811" y="3428999"/>
            <a:ext cx="8532815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CB39B-5F4C-4A7E-9BE3-AAFD45576D16}" type="datetime2">
              <a:rPr lang="en-US" smtClean="0"/>
              <a:t>Thursday, November 12, 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3360548"/>
      </p:ext>
    </p:extLst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amkaart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3308581"/>
            <a:ext cx="1001870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7381"/>
            <a:ext cx="1001871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CB39B-5F4C-4A7E-9BE3-AAFD45576D16}" type="datetime2">
              <a:rPr lang="en-US" smtClean="0"/>
              <a:t>Thursday, November 12, 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5949519"/>
      </p:ext>
    </p:extLst>
  </p:cSld>
  <p:clrMapOvr>
    <a:masterClrMapping/>
  </p:clrMapOvr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fferte naamkaart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3" y="3886200"/>
            <a:ext cx="1001871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nl-NL"/>
              <a:t>Klikken om de tekststijl van het model te bewerken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5200"/>
            <a:ext cx="1001871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CB39B-5F4C-4A7E-9BE3-AAFD45576D16}" type="datetime2">
              <a:rPr lang="en-US" smtClean="0"/>
              <a:t>Thursday, November 12, 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6135194"/>
      </p:ext>
    </p:extLst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Waar of onwa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685800"/>
            <a:ext cx="10018712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2" y="3505200"/>
            <a:ext cx="10018713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nl-NL"/>
              <a:t>Klikken om de tekststijl van het model te bewerken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3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CB39B-5F4C-4A7E-9BE3-AAFD45576D16}" type="datetime2">
              <a:rPr lang="en-US" smtClean="0"/>
              <a:t>Thursday, November 12, 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7132113"/>
      </p:ext>
    </p:extLst>
  </p:cSld>
  <p:clrMapOvr>
    <a:masterClrMapping/>
  </p:clrMapOvr>
  <p:hf sldNum="0"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CB39B-5F4C-4A7E-9BE3-AAFD45576D16}" type="datetime2">
              <a:rPr lang="en-US" smtClean="0"/>
              <a:t>Thursday, November 12, 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3405867"/>
      </p:ext>
    </p:extLst>
  </p:cSld>
  <p:clrMapOvr>
    <a:masterClrMapping/>
  </p:clrMapOvr>
  <p:hf sldNum="0" hdr="0" ftr="0" dt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32655" y="685800"/>
            <a:ext cx="1770369" cy="5105400"/>
          </a:xfrm>
        </p:spPr>
        <p:txBody>
          <a:bodyPr vert="eaVert"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312" y="685800"/>
            <a:ext cx="8019742" cy="5105400"/>
          </a:xfrm>
        </p:spPr>
        <p:txBody>
          <a:bodyPr vert="eaVert" anchor="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CB39B-5F4C-4A7E-9BE3-AAFD45576D16}" type="datetime2">
              <a:rPr lang="en-US" smtClean="0"/>
              <a:t>Thursday, November 12, 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8617547"/>
      </p:ext>
    </p:extLst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CB39B-5F4C-4A7E-9BE3-AAFD45576D16}" type="datetime2">
              <a:rPr lang="en-US" smtClean="0"/>
              <a:t>Thursday, November 12, 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51856" y="5867131"/>
            <a:ext cx="551167" cy="365125"/>
          </a:xfrm>
        </p:spPr>
        <p:txBody>
          <a:bodyPr/>
          <a:lstStyle/>
          <a:p>
            <a:fld id="{DBA1B0FB-D917-4C8C-928F-313BD683BF39}" type="slidenum">
              <a:rPr lang="en-US" smtClean="0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2554327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2279" y="2666999"/>
            <a:ext cx="8930747" cy="2110382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2278" y="4777381"/>
            <a:ext cx="893074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CB39B-5F4C-4A7E-9BE3-AAFD45576D16}" type="datetime2">
              <a:rPr lang="en-US" smtClean="0"/>
              <a:t>Thursday, November 12, 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2096999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</p:spPr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312" y="2666999"/>
            <a:ext cx="4895055" cy="312420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7967" y="2667000"/>
            <a:ext cx="4895056" cy="3124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CB39B-5F4C-4A7E-9BE3-AAFD45576D16}" type="datetime2">
              <a:rPr lang="en-US" smtClean="0"/>
              <a:t>Thursday, November 12, 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09271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2179" y="2658533"/>
            <a:ext cx="4607188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4311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80487" y="2667000"/>
            <a:ext cx="462253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7967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CB39B-5F4C-4A7E-9BE3-AAFD45576D16}" type="datetime2">
              <a:rPr lang="en-US" smtClean="0"/>
              <a:t>Thursday, November 12, 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7322298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CB39B-5F4C-4A7E-9BE3-AAFD45576D16}" type="datetime2">
              <a:rPr lang="en-US" smtClean="0"/>
              <a:t>Thursday, November 12, 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9008932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CB39B-5F4C-4A7E-9BE3-AAFD45576D16}" type="datetime2">
              <a:rPr lang="en-US" smtClean="0"/>
              <a:t>Thursday, November 12, 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3284887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1600200"/>
            <a:ext cx="3549121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62033" y="685799"/>
            <a:ext cx="6240990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2" y="2971800"/>
            <a:ext cx="3549121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CB39B-5F4C-4A7E-9BE3-AAFD45576D16}" type="datetime2">
              <a:rPr lang="en-US" smtClean="0"/>
              <a:t>Thursday, November 12, 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1397380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2724" y="1752599"/>
            <a:ext cx="5426158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94682" y="914400"/>
            <a:ext cx="3280974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nl-NL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2724" y="3124199"/>
            <a:ext cx="5426158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CB39B-5F4C-4A7E-9BE3-AAFD45576D16}" type="datetime2">
              <a:rPr lang="en-US" smtClean="0"/>
              <a:t>Thursday, November 12, 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7888996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50812" y="0"/>
            <a:ext cx="2436813" cy="6858001"/>
            <a:chOff x="1320800" y="0"/>
            <a:chExt cx="2436813" cy="6858001"/>
          </a:xfrm>
        </p:grpSpPr>
        <p:sp>
          <p:nvSpPr>
            <p:cNvPr id="8" name="Freeform 6"/>
            <p:cNvSpPr/>
            <p:nvPr/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9" name="Freeform 7"/>
            <p:cNvSpPr/>
            <p:nvPr/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0" name="Freeform 8"/>
            <p:cNvSpPr/>
            <p:nvPr/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1" name="Freeform 9"/>
            <p:cNvSpPr/>
            <p:nvPr/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2" name="Freeform 10"/>
            <p:cNvSpPr/>
            <p:nvPr/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13" name="Freeform 11"/>
            <p:cNvSpPr/>
            <p:nvPr/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0" y="2666999"/>
            <a:ext cx="10018713" cy="31242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732656" y="5883275"/>
            <a:ext cx="1143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246CB39B-5F4C-4A7E-9BE3-AAFD45576D16}" type="datetime2">
              <a:rPr lang="en-US" smtClean="0"/>
              <a:t>Thursday, November 12, 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2279" y="5883275"/>
            <a:ext cx="70841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r>
              <a:rPr lang="en-US"/>
              <a:t>Sample Footer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5883275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DBA1B0FB-D917-4C8C-928F-313BD683BF39}" type="slidenum">
              <a:rPr lang="en-US" smtClean="0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85079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  <p:sldLayoutId id="2147483751" r:id="rId5"/>
    <p:sldLayoutId id="2147483752" r:id="rId6"/>
    <p:sldLayoutId id="2147483753" r:id="rId7"/>
    <p:sldLayoutId id="2147483754" r:id="rId8"/>
    <p:sldLayoutId id="2147483755" r:id="rId9"/>
    <p:sldLayoutId id="2147483756" r:id="rId10"/>
    <p:sldLayoutId id="2147483757" r:id="rId11"/>
    <p:sldLayoutId id="2147483758" r:id="rId12"/>
    <p:sldLayoutId id="2147483759" r:id="rId13"/>
    <p:sldLayoutId id="2147483760" r:id="rId14"/>
    <p:sldLayoutId id="2147483761" r:id="rId15"/>
    <p:sldLayoutId id="2147483762" r:id="rId16"/>
    <p:sldLayoutId id="2147483763" r:id="rId17"/>
  </p:sldLayoutIdLst>
  <p:hf sldNum="0" hdr="0" ftr="0" dt="0"/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>
            <a:duotone>
              <a:schemeClr val="bg2">
                <a:shade val="76000"/>
                <a:satMod val="180000"/>
              </a:schemeClr>
              <a:schemeClr val="bg2">
                <a:tint val="80000"/>
                <a:satMod val="120000"/>
                <a:lumMod val="180000"/>
              </a:schemeClr>
            </a:duotone>
          </a:blip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E58348C3-6249-4952-AA86-C63DB35EA9F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DE6174AD-DBB0-43E6-98C2-738DB3A152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2959100" y="-4763"/>
            <a:ext cx="5014912" cy="6862763"/>
            <a:chOff x="2928938" y="-4763"/>
            <a:chExt cx="5014912" cy="6862763"/>
          </a:xfrm>
        </p:grpSpPr>
        <p:sp>
          <p:nvSpPr>
            <p:cNvPr id="12" name="Freeform 6">
              <a:extLst>
                <a:ext uri="{FF2B5EF4-FFF2-40B4-BE49-F238E27FC236}">
                  <a16:creationId xmlns:a16="http://schemas.microsoft.com/office/drawing/2014/main" id="{50A59800-3661-4778-9D8A-F816C85C41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13" name="Freeform 7">
              <a:extLst>
                <a:ext uri="{FF2B5EF4-FFF2-40B4-BE49-F238E27FC236}">
                  <a16:creationId xmlns:a16="http://schemas.microsoft.com/office/drawing/2014/main" id="{7A810977-C816-4698-B7E7-0E6BDED794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4" name="Freeform 9">
              <a:extLst>
                <a:ext uri="{FF2B5EF4-FFF2-40B4-BE49-F238E27FC236}">
                  <a16:creationId xmlns:a16="http://schemas.microsoft.com/office/drawing/2014/main" id="{181E4B1B-2437-4A14-8927-817FC7AED6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5" name="Freeform 10">
              <a:extLst>
                <a:ext uri="{FF2B5EF4-FFF2-40B4-BE49-F238E27FC236}">
                  <a16:creationId xmlns:a16="http://schemas.microsoft.com/office/drawing/2014/main" id="{3F98AD26-9FF7-44EA-B876-9C857F8ED97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6" name="Freeform 11">
              <a:extLst>
                <a:ext uri="{FF2B5EF4-FFF2-40B4-BE49-F238E27FC236}">
                  <a16:creationId xmlns:a16="http://schemas.microsoft.com/office/drawing/2014/main" id="{32EBB12A-A9CE-446F-9462-15DAC0D0FA5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17" name="Freeform 12">
              <a:extLst>
                <a:ext uri="{FF2B5EF4-FFF2-40B4-BE49-F238E27FC236}">
                  <a16:creationId xmlns:a16="http://schemas.microsoft.com/office/drawing/2014/main" id="{85925599-F99B-48E5-A384-76136C0818B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el 1">
            <a:extLst>
              <a:ext uri="{FF2B5EF4-FFF2-40B4-BE49-F238E27FC236}">
                <a16:creationId xmlns:a16="http://schemas.microsoft.com/office/drawing/2014/main" id="{B94FF3C1-178B-427F-9659-2C32B3C59DB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448299" y="1380068"/>
            <a:ext cx="6054723" cy="2616199"/>
          </a:xfrm>
        </p:spPr>
        <p:txBody>
          <a:bodyPr>
            <a:normAutofit/>
          </a:bodyPr>
          <a:lstStyle/>
          <a:p>
            <a:r>
              <a:rPr lang="nl-NL"/>
              <a:t>Wiskunde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94659D00-E65C-4924-BB2B-B98C0ABB936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336254" y="3996267"/>
            <a:ext cx="5166768" cy="1388534"/>
          </a:xfrm>
        </p:spPr>
        <p:txBody>
          <a:bodyPr>
            <a:normAutofit/>
          </a:bodyPr>
          <a:lstStyle/>
          <a:p>
            <a:r>
              <a:rPr lang="nl-NL" dirty="0"/>
              <a:t>Paragraaf 3.3 en 3.4</a:t>
            </a:r>
          </a:p>
        </p:txBody>
      </p:sp>
      <p:pic>
        <p:nvPicPr>
          <p:cNvPr id="4" name="Picture 3" descr="Afbeelding met stof&#10;&#10;Automatisch gegenereerde beschrijving">
            <a:extLst>
              <a:ext uri="{FF2B5EF4-FFF2-40B4-BE49-F238E27FC236}">
                <a16:creationId xmlns:a16="http://schemas.microsoft.com/office/drawing/2014/main" id="{9EE367CC-E72A-4005-B9F0-D700A57640D8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40149" r="18866" b="9092"/>
          <a:stretch/>
        </p:blipFill>
        <p:spPr>
          <a:xfrm>
            <a:off x="20" y="10"/>
            <a:ext cx="5448280" cy="6857990"/>
          </a:xfrm>
          <a:custGeom>
            <a:avLst/>
            <a:gdLst/>
            <a:ahLst/>
            <a:cxnLst/>
            <a:rect l="l" t="t" r="r" b="b"/>
            <a:pathLst>
              <a:path w="5448300" h="6858000">
                <a:moveTo>
                  <a:pt x="0" y="0"/>
                </a:moveTo>
                <a:lnTo>
                  <a:pt x="3513666" y="0"/>
                </a:lnTo>
                <a:lnTo>
                  <a:pt x="2861733" y="2548466"/>
                </a:lnTo>
                <a:lnTo>
                  <a:pt x="5448300" y="6853767"/>
                </a:lnTo>
                <a:lnTo>
                  <a:pt x="0" y="6858000"/>
                </a:lnTo>
                <a:lnTo>
                  <a:pt x="0" y="0"/>
                </a:lnTo>
                <a:close/>
              </a:path>
            </a:pathLst>
          </a:custGeom>
          <a:ln w="38100">
            <a:noFill/>
          </a:ln>
          <a:effectLst/>
        </p:spPr>
      </p:pic>
    </p:spTree>
    <p:extLst>
      <p:ext uri="{BB962C8B-B14F-4D97-AF65-F5344CB8AC3E}">
        <p14:creationId xmlns:p14="http://schemas.microsoft.com/office/powerpoint/2010/main" val="145981516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BD9B5BA-C499-4DE2-B2DB-50876EE423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Opdrachtje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B9B99740-5288-4D6A-BADE-04A6133E39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27235" y="1838326"/>
            <a:ext cx="10018713" cy="4829174"/>
          </a:xfrm>
        </p:spPr>
        <p:txBody>
          <a:bodyPr>
            <a:normAutofit fontScale="92500" lnSpcReduction="20000"/>
          </a:bodyPr>
          <a:lstStyle/>
          <a:p>
            <a:r>
              <a:rPr lang="nl-NL" dirty="0"/>
              <a:t>Teken in je schrift …</a:t>
            </a:r>
          </a:p>
          <a:p>
            <a:pPr marL="0" indent="0">
              <a:buNone/>
            </a:pPr>
            <a:r>
              <a:rPr lang="nl-NL" dirty="0"/>
              <a:t>…een horizontale lijn van 6 cm</a:t>
            </a:r>
          </a:p>
          <a:p>
            <a:pPr marL="0" indent="0">
              <a:buNone/>
            </a:pPr>
            <a:r>
              <a:rPr lang="nl-NL" dirty="0"/>
              <a:t>…een verticale lijn van 6 cm</a:t>
            </a:r>
          </a:p>
          <a:p>
            <a:pPr marL="0" indent="0">
              <a:buNone/>
            </a:pPr>
            <a:r>
              <a:rPr lang="nl-NL" dirty="0">
                <a:sym typeface="Wingdings" panose="05000000000000000000" pitchFamily="2" charset="2"/>
              </a:rPr>
              <a:t>Precies door het midden van de horizontale lijn</a:t>
            </a:r>
          </a:p>
          <a:p>
            <a:pPr marL="0" indent="0">
              <a:buNone/>
            </a:pPr>
            <a:r>
              <a:rPr lang="nl-NL" dirty="0">
                <a:sym typeface="Wingdings" panose="05000000000000000000" pitchFamily="2" charset="2"/>
              </a:rPr>
              <a:t>…een 0 bij het snijpunt links onder in het hoekje</a:t>
            </a:r>
          </a:p>
          <a:p>
            <a:pPr marL="0" indent="0">
              <a:buNone/>
            </a:pPr>
            <a:r>
              <a:rPr lang="nl-NL" dirty="0">
                <a:sym typeface="Wingdings" panose="05000000000000000000" pitchFamily="2" charset="2"/>
              </a:rPr>
              <a:t>…bij de horizontale lijn rechts 1 t/m 3</a:t>
            </a:r>
          </a:p>
          <a:p>
            <a:pPr marL="0" indent="0">
              <a:buNone/>
            </a:pPr>
            <a:r>
              <a:rPr lang="nl-NL" dirty="0">
                <a:sym typeface="Wingdings" panose="05000000000000000000" pitchFamily="2" charset="2"/>
              </a:rPr>
              <a:t>…bij de verticale lijn boven 1 t/m 3</a:t>
            </a:r>
          </a:p>
          <a:p>
            <a:pPr marL="0" indent="0">
              <a:buNone/>
            </a:pPr>
            <a:r>
              <a:rPr lang="nl-NL" dirty="0">
                <a:sym typeface="Wingdings" panose="05000000000000000000" pitchFamily="2" charset="2"/>
              </a:rPr>
              <a:t>…bij de horizontale lijn links -3 t/m -1</a:t>
            </a:r>
          </a:p>
          <a:p>
            <a:pPr marL="0" indent="0">
              <a:buNone/>
            </a:pPr>
            <a:r>
              <a:rPr lang="nl-NL" dirty="0">
                <a:sym typeface="Wingdings" panose="05000000000000000000" pitchFamily="2" charset="2"/>
              </a:rPr>
              <a:t>…bij de verticale lijn onder -3 t/m -1</a:t>
            </a:r>
          </a:p>
          <a:p>
            <a:pPr marL="0" indent="0">
              <a:buNone/>
            </a:pPr>
            <a:r>
              <a:rPr lang="nl-NL" dirty="0"/>
              <a:t>…een x helemaal rechts bij de horizontale lijn</a:t>
            </a:r>
          </a:p>
          <a:p>
            <a:pPr marL="0" indent="0">
              <a:buNone/>
            </a:pPr>
            <a:r>
              <a:rPr lang="nl-NL" dirty="0"/>
              <a:t>…een y helemaal boven bij de verticale lijn</a:t>
            </a:r>
          </a:p>
        </p:txBody>
      </p:sp>
    </p:spTree>
    <p:extLst>
      <p:ext uri="{BB962C8B-B14F-4D97-AF65-F5344CB8AC3E}">
        <p14:creationId xmlns:p14="http://schemas.microsoft.com/office/powerpoint/2010/main" val="14027950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6E61781-1359-435B-BE10-9E4BDFDBF3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Opdrachten maken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383D3432-151E-4E6C-9390-60F1AAFB02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Maken	Paragraaf 3.3: opdracht 30, 34, 35, 37, 38</a:t>
            </a:r>
          </a:p>
          <a:p>
            <a:pPr marL="0" indent="0">
              <a:buNone/>
            </a:pPr>
            <a:r>
              <a:rPr lang="nl-NL" dirty="0"/>
              <a:t>			Paragraaf 3.2:	opdracht  18, 19, 20, 23, 24, 25, 26 en 28</a:t>
            </a:r>
          </a:p>
          <a:p>
            <a:r>
              <a:rPr lang="nl-NL" dirty="0"/>
              <a:t>Heb je een vraag ? Steek je vinger op !</a:t>
            </a:r>
          </a:p>
          <a:p>
            <a:r>
              <a:rPr lang="nl-NL" dirty="0"/>
              <a:t>Je hebt 15 minuten de tijd</a:t>
            </a:r>
          </a:p>
          <a:p>
            <a:r>
              <a:rPr lang="nl-NL" dirty="0"/>
              <a:t>Ben je klaar ? Steek je vinger op !</a:t>
            </a:r>
          </a:p>
        </p:txBody>
      </p:sp>
    </p:spTree>
    <p:extLst>
      <p:ext uri="{BB962C8B-B14F-4D97-AF65-F5344CB8AC3E}">
        <p14:creationId xmlns:p14="http://schemas.microsoft.com/office/powerpoint/2010/main" val="241829155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F0B09E2-497F-4E8D-8AF3-81CFBC68BD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De toets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17AE2FF0-0666-407C-8B1C-E7A1CEC9C8E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Woensdag</a:t>
            </a:r>
          </a:p>
          <a:p>
            <a:endParaRPr lang="nl-NL" dirty="0"/>
          </a:p>
          <a:p>
            <a:r>
              <a:rPr lang="nl-NL" dirty="0"/>
              <a:t>Toets H3</a:t>
            </a:r>
          </a:p>
          <a:p>
            <a:endParaRPr lang="nl-NL" dirty="0"/>
          </a:p>
          <a:p>
            <a:r>
              <a:rPr lang="nl-NL" dirty="0"/>
              <a:t>Pen, potlood en gum</a:t>
            </a:r>
          </a:p>
          <a:p>
            <a:pPr lvl="1"/>
            <a:r>
              <a:rPr lang="nl-NL" dirty="0"/>
              <a:t>Geen rekenmachine, de getallen zijn klein 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406093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99CC8CF-C7AA-4BE8-903A-00D4168AF4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Voor de volgende les…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92C6ED9D-B74A-4D17-96FC-E8EFBA15C50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Huiswerk: Opdracht 61 en 71</a:t>
            </a:r>
          </a:p>
          <a:p>
            <a:endParaRPr lang="nl-NL" dirty="0"/>
          </a:p>
          <a:p>
            <a:r>
              <a:rPr lang="nl-NL" dirty="0"/>
              <a:t>Meenemen: Passer en geodriehoek</a:t>
            </a:r>
          </a:p>
        </p:txBody>
      </p:sp>
    </p:spTree>
    <p:extLst>
      <p:ext uri="{BB962C8B-B14F-4D97-AF65-F5344CB8AC3E}">
        <p14:creationId xmlns:p14="http://schemas.microsoft.com/office/powerpoint/2010/main" val="4634088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525716E-FDB3-4D8A-8213-1024E65CEC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Wat gaan we doen ?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CFFB0B83-D1F4-49DF-9EC6-D154B6199DD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Doel</a:t>
            </a:r>
          </a:p>
          <a:p>
            <a:r>
              <a:rPr lang="nl-NL" dirty="0"/>
              <a:t>Herhaling</a:t>
            </a:r>
          </a:p>
          <a:p>
            <a:r>
              <a:rPr lang="nl-NL" dirty="0"/>
              <a:t>Negatieve breuken</a:t>
            </a:r>
          </a:p>
          <a:p>
            <a:r>
              <a:rPr lang="nl-NL" dirty="0"/>
              <a:t>Assenstelsel</a:t>
            </a:r>
          </a:p>
          <a:p>
            <a:r>
              <a:rPr lang="nl-NL" dirty="0"/>
              <a:t>Opdrachten maken</a:t>
            </a:r>
          </a:p>
          <a:p>
            <a:r>
              <a:rPr lang="nl-NL" dirty="0"/>
              <a:t>Voor de volgende les …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0818733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BA90538-639A-4E8C-A7A2-EC0CEA3A54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Doel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0FDAA594-2F23-4783-9ED9-AE7712938B2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4310" y="2676524"/>
            <a:ext cx="10018713" cy="3124201"/>
          </a:xfrm>
        </p:spPr>
        <p:txBody>
          <a:bodyPr/>
          <a:lstStyle/>
          <a:p>
            <a:pPr marL="0" indent="0">
              <a:buNone/>
            </a:pPr>
            <a:r>
              <a:rPr lang="nl-NL" dirty="0"/>
              <a:t>Aan het eind van de les…</a:t>
            </a:r>
          </a:p>
          <a:p>
            <a:pPr marL="0" indent="0">
              <a:buNone/>
            </a:pPr>
            <a:r>
              <a:rPr lang="nl-NL" dirty="0"/>
              <a:t>…kun je de som en het verschil van negatieve breuken berekenen</a:t>
            </a:r>
          </a:p>
          <a:p>
            <a:pPr marL="0" indent="0">
              <a:buNone/>
            </a:pPr>
            <a:r>
              <a:rPr lang="nl-NL" dirty="0"/>
              <a:t>…herken je een assenstelsel</a:t>
            </a:r>
          </a:p>
          <a:p>
            <a:pPr marL="0" indent="0">
              <a:buNone/>
            </a:pPr>
            <a:r>
              <a:rPr lang="nl-NL" dirty="0"/>
              <a:t>…kun je de benodigdheden voor een assenstelsel opnoemen</a:t>
            </a:r>
          </a:p>
          <a:p>
            <a:pPr marL="0" indent="0">
              <a:buNone/>
            </a:pPr>
            <a:r>
              <a:rPr lang="nl-NL" dirty="0"/>
              <a:t>…kun je een assenstelsel maken</a:t>
            </a:r>
          </a:p>
          <a:p>
            <a:pPr marL="0" indent="0">
              <a:buNone/>
            </a:pP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1882311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D19720A-9355-4DB4-931E-A0D3E68360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Herhaling</a:t>
            </a:r>
          </a:p>
        </p:txBody>
      </p:sp>
      <p:sp>
        <p:nvSpPr>
          <p:cNvPr id="7" name="Tijdelijke aanduiding voor inhoud 6">
            <a:extLst>
              <a:ext uri="{FF2B5EF4-FFF2-40B4-BE49-F238E27FC236}">
                <a16:creationId xmlns:a16="http://schemas.microsoft.com/office/drawing/2014/main" id="{DC82A53C-8FCF-415D-8385-5841A4F16F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nl-NL" dirty="0"/>
              <a:t>Bereken</a:t>
            </a:r>
          </a:p>
          <a:p>
            <a:pPr marL="457200" indent="-457200">
              <a:buAutoNum type="alphaLcPeriod"/>
            </a:pPr>
            <a:r>
              <a:rPr lang="nl-NL" dirty="0"/>
              <a:t>-9 • 4 = </a:t>
            </a:r>
          </a:p>
          <a:p>
            <a:pPr marL="457200" indent="-457200">
              <a:buAutoNum type="alphaLcPeriod"/>
            </a:pPr>
            <a:r>
              <a:rPr lang="nl-NL" dirty="0"/>
              <a:t>3 • -15 = </a:t>
            </a:r>
          </a:p>
          <a:p>
            <a:pPr marL="457200" indent="-457200">
              <a:buAutoNum type="alphaLcPeriod"/>
            </a:pPr>
            <a:r>
              <a:rPr lang="nl-NL" dirty="0"/>
              <a:t>-4 • 5 • -3 = </a:t>
            </a:r>
          </a:p>
          <a:p>
            <a:pPr marL="457200" indent="-457200">
              <a:buAutoNum type="alphaLcPeriod"/>
            </a:pPr>
            <a:r>
              <a:rPr lang="nl-NL" dirty="0"/>
              <a:t>20 : -2 • 7 = </a:t>
            </a:r>
          </a:p>
          <a:p>
            <a:pPr marL="457200" indent="-457200">
              <a:buAutoNum type="alphaLcPeriod"/>
            </a:pPr>
            <a:r>
              <a:rPr lang="nl-NL" dirty="0"/>
              <a:t>-8 • -1 : 1 • -1 =</a:t>
            </a:r>
          </a:p>
          <a:p>
            <a:pPr marL="457200" indent="-457200">
              <a:buAutoNum type="alphaLcPeriod"/>
            </a:pPr>
            <a:r>
              <a:rPr lang="nl-NL" dirty="0"/>
              <a:t>-24 • -2 : -6 • -5 = </a:t>
            </a:r>
          </a:p>
        </p:txBody>
      </p:sp>
    </p:spTree>
    <p:extLst>
      <p:ext uri="{BB962C8B-B14F-4D97-AF65-F5344CB8AC3E}">
        <p14:creationId xmlns:p14="http://schemas.microsoft.com/office/powerpoint/2010/main" val="3590436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E8325D5-B05B-4A9C-8B4C-9B8486ADCD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79561" y="142875"/>
            <a:ext cx="10018713" cy="1057274"/>
          </a:xfrm>
        </p:spPr>
        <p:txBody>
          <a:bodyPr/>
          <a:lstStyle/>
          <a:p>
            <a:r>
              <a:rPr lang="nl-NL" dirty="0"/>
              <a:t>Negatieve breuken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Tijdelijke aanduiding voor inhoud 2">
                <a:extLst>
                  <a:ext uri="{FF2B5EF4-FFF2-40B4-BE49-F238E27FC236}">
                    <a16:creationId xmlns:a16="http://schemas.microsoft.com/office/drawing/2014/main" id="{058239DB-732A-4F0F-A018-2C0805B9B05A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1484311" y="1123951"/>
                <a:ext cx="10018713" cy="4914900"/>
              </a:xfrm>
            </p:spPr>
            <p:txBody>
              <a:bodyPr>
                <a:norm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nl-NL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nl-NL" b="0" i="1" smtClean="0">
                            <a:latin typeface="Cambria Math" panose="02040503050406030204" pitchFamily="18" charset="0"/>
                          </a:rPr>
                          <m:t>4</m:t>
                        </m:r>
                      </m:num>
                      <m:den>
                        <m:r>
                          <a:rPr lang="nl-NL" b="0" i="1" smtClean="0">
                            <a:latin typeface="Cambria Math" panose="02040503050406030204" pitchFamily="18" charset="0"/>
                          </a:rPr>
                          <m:t>5</m:t>
                        </m:r>
                      </m:den>
                    </m:f>
                  </m:oMath>
                </a14:m>
                <a:r>
                  <a:rPr lang="nl-NL" dirty="0"/>
                  <a:t> +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nl-NL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nl-NL" b="0" i="1" smtClean="0">
                            <a:latin typeface="Cambria Math" panose="02040503050406030204" pitchFamily="18" charset="0"/>
                          </a:rPr>
                          <m:t>5</m:t>
                        </m:r>
                      </m:num>
                      <m:den>
                        <m:r>
                          <a:rPr lang="nl-NL" b="0" i="1" smtClean="0">
                            <a:latin typeface="Cambria Math" panose="02040503050406030204" pitchFamily="18" charset="0"/>
                          </a:rPr>
                          <m:t>6</m:t>
                        </m:r>
                      </m:den>
                    </m:f>
                  </m:oMath>
                </a14:m>
                <a:r>
                  <a:rPr lang="nl-NL" dirty="0"/>
                  <a:t> = </a:t>
                </a:r>
              </a:p>
              <a:p>
                <a:endParaRPr lang="nl-NL" dirty="0"/>
              </a:p>
              <a:p>
                <a14:m>
                  <m:oMath xmlns:m="http://schemas.openxmlformats.org/officeDocument/2006/math">
                    <m:r>
                      <a:rPr lang="nl-NL" sz="2800" b="0" i="1" smtClean="0">
                        <a:latin typeface="Cambria Math" panose="02040503050406030204" pitchFamily="18" charset="0"/>
                      </a:rPr>
                      <m:t>1</m:t>
                    </m:r>
                    <m:f>
                      <m:fPr>
                        <m:ctrlPr>
                          <a:rPr lang="nl-NL" sz="28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nl-NL" sz="28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num>
                      <m:den>
                        <m:r>
                          <a:rPr lang="nl-NL" sz="2800" b="0" i="1" smtClean="0"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</m:oMath>
                </a14:m>
                <a:r>
                  <a:rPr lang="nl-NL" sz="2800" dirty="0"/>
                  <a:t> -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nl-NL" sz="28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nl-NL" sz="28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num>
                      <m:den>
                        <m:r>
                          <a:rPr lang="nl-NL" sz="2800" b="0" i="1" smtClean="0">
                            <a:latin typeface="Cambria Math" panose="02040503050406030204" pitchFamily="18" charset="0"/>
                          </a:rPr>
                          <m:t>16</m:t>
                        </m:r>
                      </m:den>
                    </m:f>
                  </m:oMath>
                </a14:m>
                <a:r>
                  <a:rPr lang="nl-NL" sz="2800" dirty="0"/>
                  <a:t> = </a:t>
                </a:r>
              </a:p>
              <a:p>
                <a:endParaRPr lang="nl-NL" dirty="0"/>
              </a:p>
              <a:p>
                <a:r>
                  <a:rPr lang="nl-NL" sz="2600" dirty="0"/>
                  <a:t>-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nl-NL" sz="26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nl-NL" sz="2600" b="0" i="1" smtClean="0">
                            <a:latin typeface="Cambria Math" panose="02040503050406030204" pitchFamily="18" charset="0"/>
                          </a:rPr>
                          <m:t>7</m:t>
                        </m:r>
                      </m:num>
                      <m:den>
                        <m:r>
                          <a:rPr lang="nl-NL" sz="2600" b="0" i="1" smtClean="0">
                            <a:latin typeface="Cambria Math" panose="02040503050406030204" pitchFamily="18" charset="0"/>
                          </a:rPr>
                          <m:t>12</m:t>
                        </m:r>
                      </m:den>
                    </m:f>
                  </m:oMath>
                </a14:m>
                <a:r>
                  <a:rPr lang="nl-NL" sz="2600" dirty="0"/>
                  <a:t> –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nl-NL" sz="26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nl-NL" sz="2600" b="0" i="1" smtClean="0">
                            <a:latin typeface="Cambria Math" panose="02040503050406030204" pitchFamily="18" charset="0"/>
                          </a:rPr>
                          <m:t>4</m:t>
                        </m:r>
                      </m:num>
                      <m:den>
                        <m:r>
                          <a:rPr lang="nl-NL" sz="2600" b="0" i="1" smtClean="0">
                            <a:latin typeface="Cambria Math" panose="02040503050406030204" pitchFamily="18" charset="0"/>
                          </a:rPr>
                          <m:t>5</m:t>
                        </m:r>
                      </m:den>
                    </m:f>
                  </m:oMath>
                </a14:m>
                <a:r>
                  <a:rPr lang="nl-NL" sz="2600" dirty="0"/>
                  <a:t> =  </a:t>
                </a:r>
              </a:p>
              <a:p>
                <a:endParaRPr lang="nl-NL" dirty="0"/>
              </a:p>
              <a:p>
                <a:r>
                  <a:rPr lang="nl-NL" sz="2800" b="1" dirty="0"/>
                  <a:t>-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nl-NL" sz="28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nl-NL" sz="28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nl-NL" sz="2800" b="0" i="1" smtClean="0">
                            <a:latin typeface="Cambria Math" panose="02040503050406030204" pitchFamily="18" charset="0"/>
                          </a:rPr>
                          <m:t>6</m:t>
                        </m:r>
                      </m:den>
                    </m:f>
                  </m:oMath>
                </a14:m>
                <a:r>
                  <a:rPr lang="nl-NL" sz="2800" dirty="0"/>
                  <a:t> – 2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nl-NL" sz="28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nl-NL" sz="28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nl-NL" sz="28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nl-NL" sz="2800" dirty="0"/>
                  <a:t> =</a:t>
                </a:r>
                <a:endParaRPr lang="nl-NL" dirty="0"/>
              </a:p>
            </p:txBody>
          </p:sp>
        </mc:Choice>
        <mc:Fallback>
          <p:sp>
            <p:nvSpPr>
              <p:cNvPr id="3" name="Tijdelijke aanduiding voor inhoud 2">
                <a:extLst>
                  <a:ext uri="{FF2B5EF4-FFF2-40B4-BE49-F238E27FC236}">
                    <a16:creationId xmlns:a16="http://schemas.microsoft.com/office/drawing/2014/main" id="{058239DB-732A-4F0F-A018-2C0805B9B05A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484311" y="1123951"/>
                <a:ext cx="10018713" cy="4914900"/>
              </a:xfrm>
              <a:blipFill>
                <a:blip r:embed="rId2"/>
                <a:stretch>
                  <a:fillRect l="-2007"/>
                </a:stretch>
              </a:blipFill>
            </p:spPr>
            <p:txBody>
              <a:bodyPr/>
              <a:lstStyle/>
              <a:p>
                <a:r>
                  <a:rPr lang="nl-NL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805932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74CA0A5-FEB7-4018-8FE9-35DD2480A7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Negatieve breuken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D04E69EC-F922-4CE6-905A-1C249871C5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4310" y="1866899"/>
            <a:ext cx="10018713" cy="3124201"/>
          </a:xfrm>
        </p:spPr>
        <p:txBody>
          <a:bodyPr/>
          <a:lstStyle/>
          <a:p>
            <a:r>
              <a:rPr lang="nl-NL" dirty="0"/>
              <a:t>Waar staat het minnetje in de breuk ?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5773544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FEC68C6-C7FA-4B42-B741-25247B936C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Opdrachten maken									blz. 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895CEF8C-4053-49FB-B5D9-83A33FAE9F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74785" y="2666999"/>
            <a:ext cx="10018713" cy="3124201"/>
          </a:xfrm>
        </p:spPr>
        <p:txBody>
          <a:bodyPr/>
          <a:lstStyle/>
          <a:p>
            <a:r>
              <a:rPr lang="nl-NL" dirty="0"/>
              <a:t>Maken opdracht 30, 34, 35, 37, 38</a:t>
            </a:r>
          </a:p>
          <a:p>
            <a:r>
              <a:rPr lang="nl-NL" dirty="0"/>
              <a:t>Heb je een vraag ? Steek je vinger op !</a:t>
            </a:r>
          </a:p>
          <a:p>
            <a:r>
              <a:rPr lang="nl-NL" dirty="0"/>
              <a:t>Probeer zo zachtjes mogelijk te overleggen</a:t>
            </a:r>
          </a:p>
          <a:p>
            <a:r>
              <a:rPr lang="nl-NL" dirty="0"/>
              <a:t>Je hebt 15 minuten de tijd</a:t>
            </a:r>
          </a:p>
          <a:p>
            <a:r>
              <a:rPr lang="nl-NL" dirty="0"/>
              <a:t>Ben je klaar ? 	Nakijken &amp; Planner kleuren </a:t>
            </a:r>
            <a:r>
              <a:rPr lang="nl-NL" dirty="0">
                <a:sym typeface="Wingdings" panose="05000000000000000000" pitchFamily="2" charset="2"/>
              </a:rPr>
              <a:t>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86165235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31D4AD8-3705-4800-94EF-83468CE030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Assenstelsel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F4678B46-1C07-4707-94F5-EFD1CCC6DF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4310" y="1948071"/>
            <a:ext cx="10018713" cy="3843130"/>
          </a:xfrm>
        </p:spPr>
        <p:txBody>
          <a:bodyPr>
            <a:normAutofit/>
          </a:bodyPr>
          <a:lstStyle/>
          <a:p>
            <a:r>
              <a:rPr lang="nl-NL" dirty="0"/>
              <a:t>De basis van een grafiek</a:t>
            </a:r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r>
              <a:rPr lang="nl-NL" u="sng" dirty="0"/>
              <a:t>Benodigdheden</a:t>
            </a:r>
          </a:p>
          <a:p>
            <a:r>
              <a:rPr lang="nl-NL" dirty="0"/>
              <a:t>x-as 	</a:t>
            </a:r>
            <a:r>
              <a:rPr lang="nl-NL" dirty="0">
                <a:sym typeface="Wingdings" panose="05000000000000000000" pitchFamily="2" charset="2"/>
              </a:rPr>
              <a:t>horizontale lijn</a:t>
            </a:r>
            <a:endParaRPr lang="nl-NL" dirty="0"/>
          </a:p>
          <a:p>
            <a:r>
              <a:rPr lang="nl-NL" dirty="0"/>
              <a:t>y-as	</a:t>
            </a:r>
            <a:r>
              <a:rPr lang="nl-NL" dirty="0">
                <a:sym typeface="Wingdings" panose="05000000000000000000" pitchFamily="2" charset="2"/>
              </a:rPr>
              <a:t>verticale lijn</a:t>
            </a:r>
            <a:endParaRPr lang="nl-NL" dirty="0"/>
          </a:p>
          <a:p>
            <a:r>
              <a:rPr lang="nl-NL" dirty="0"/>
              <a:t>Verdeling van de assen</a:t>
            </a:r>
          </a:p>
        </p:txBody>
      </p:sp>
    </p:spTree>
    <p:extLst>
      <p:ext uri="{BB962C8B-B14F-4D97-AF65-F5344CB8AC3E}">
        <p14:creationId xmlns:p14="http://schemas.microsoft.com/office/powerpoint/2010/main" val="408672407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DDD760C-B9B1-4EAA-BEA3-754C0ABE26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Assenstelsel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16B238E0-9670-4217-991B-625E1F199B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u="sng" dirty="0"/>
              <a:t>Verdeling van de assen</a:t>
            </a:r>
          </a:p>
          <a:p>
            <a:pPr marL="0" indent="0">
              <a:buNone/>
            </a:pPr>
            <a:r>
              <a:rPr lang="nl-NL" dirty="0">
                <a:sym typeface="Wingdings" panose="05000000000000000000" pitchFamily="2" charset="2"/>
              </a:rPr>
              <a:t>Bij iedere opdracht anders</a:t>
            </a:r>
            <a:endParaRPr lang="nl-NL" dirty="0"/>
          </a:p>
          <a:p>
            <a:r>
              <a:rPr lang="nl-NL" dirty="0"/>
              <a:t>Altijd een ‘</a:t>
            </a:r>
            <a:r>
              <a:rPr lang="nl-NL" b="1" dirty="0"/>
              <a:t>0’ </a:t>
            </a:r>
            <a:r>
              <a:rPr lang="nl-NL" dirty="0"/>
              <a:t>waar de assen elkaar snijden</a:t>
            </a:r>
          </a:p>
          <a:p>
            <a:r>
              <a:rPr lang="nl-NL" dirty="0"/>
              <a:t>Dezelfde stapgrootte per hokje</a:t>
            </a:r>
          </a:p>
          <a:p>
            <a:r>
              <a:rPr lang="nl-NL" dirty="0"/>
              <a:t>Verschillende/dezelfde stapgrootte per as</a:t>
            </a:r>
          </a:p>
        </p:txBody>
      </p:sp>
    </p:spTree>
    <p:extLst>
      <p:ext uri="{BB962C8B-B14F-4D97-AF65-F5344CB8AC3E}">
        <p14:creationId xmlns:p14="http://schemas.microsoft.com/office/powerpoint/2010/main" val="154510993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rallax">
  <a:themeElements>
    <a:clrScheme name="Parallax">
      <a:dk1>
        <a:sysClr val="windowText" lastClr="000000"/>
      </a:dk1>
      <a:lt1>
        <a:sysClr val="window" lastClr="FFFFFF"/>
      </a:lt1>
      <a:dk2>
        <a:srgbClr val="212121"/>
      </a:dk2>
      <a:lt2>
        <a:srgbClr val="CDD0D1"/>
      </a:lt2>
      <a:accent1>
        <a:srgbClr val="30ACEC"/>
      </a:accent1>
      <a:accent2>
        <a:srgbClr val="80C34F"/>
      </a:accent2>
      <a:accent3>
        <a:srgbClr val="E29D3E"/>
      </a:accent3>
      <a:accent4>
        <a:srgbClr val="D64A3B"/>
      </a:accent4>
      <a:accent5>
        <a:srgbClr val="D64787"/>
      </a:accent5>
      <a:accent6>
        <a:srgbClr val="A666E1"/>
      </a:accent6>
      <a:hlink>
        <a:srgbClr val="3085ED"/>
      </a:hlink>
      <a:folHlink>
        <a:srgbClr val="82B6F4"/>
      </a:folHlink>
    </a:clrScheme>
    <a:fontScheme name="Parallax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rallax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4F7A876A-7598-49CA-AFC8-8EDA2551E4A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1885</TotalTime>
  <Words>456</Words>
  <Application>Microsoft Office PowerPoint</Application>
  <PresentationFormat>Breedbeeld</PresentationFormat>
  <Paragraphs>81</Paragraphs>
  <Slides>13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13</vt:i4>
      </vt:variant>
    </vt:vector>
  </HeadingPairs>
  <TitlesOfParts>
    <vt:vector size="17" baseType="lpstr">
      <vt:lpstr>Arial</vt:lpstr>
      <vt:lpstr>Cambria Math</vt:lpstr>
      <vt:lpstr>Corbel</vt:lpstr>
      <vt:lpstr>Parallax</vt:lpstr>
      <vt:lpstr>Wiskunde</vt:lpstr>
      <vt:lpstr>Wat gaan we doen ?</vt:lpstr>
      <vt:lpstr>Doel</vt:lpstr>
      <vt:lpstr>Herhaling</vt:lpstr>
      <vt:lpstr>Negatieve breuken</vt:lpstr>
      <vt:lpstr>Negatieve breuken</vt:lpstr>
      <vt:lpstr>Opdrachten maken         blz. </vt:lpstr>
      <vt:lpstr>Assenstelsel</vt:lpstr>
      <vt:lpstr>Assenstelsel</vt:lpstr>
      <vt:lpstr>Opdrachtje</vt:lpstr>
      <vt:lpstr>Opdrachten maken</vt:lpstr>
      <vt:lpstr>De toets</vt:lpstr>
      <vt:lpstr>Voor de volgende les…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Wiskunde</dc:title>
  <dc:creator>Nienke Bos</dc:creator>
  <cp:lastModifiedBy>Nienke Bos</cp:lastModifiedBy>
  <cp:revision>17</cp:revision>
  <dcterms:created xsi:type="dcterms:W3CDTF">2020-09-23T05:14:09Z</dcterms:created>
  <dcterms:modified xsi:type="dcterms:W3CDTF">2020-11-13T08:06:42Z</dcterms:modified>
</cp:coreProperties>
</file>